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1" r:id="rId4"/>
    <p:sldId id="263" r:id="rId5"/>
    <p:sldId id="277" r:id="rId6"/>
    <p:sldId id="278" r:id="rId7"/>
    <p:sldId id="276" r:id="rId8"/>
    <p:sldId id="27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E1126"/>
    <a:srgbClr val="C10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A430A-24D4-E24B-9D26-E0F966F6C249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D14A3-260E-4A4C-8ED3-AED25D7F8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3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Rubric Progressions:</a:t>
            </a:r>
            <a:r>
              <a:rPr lang="en-US" baseline="0" dirty="0" smtClean="0"/>
              <a:t>  </a:t>
            </a:r>
            <a:r>
              <a:rPr lang="en-US" dirty="0" smtClean="0"/>
              <a:t>Early novice to expert teacher</a:t>
            </a:r>
          </a:p>
          <a:p>
            <a:endParaRPr lang="en-US" dirty="0" smtClean="0"/>
          </a:p>
          <a:p>
            <a:r>
              <a:rPr lang="en-US" dirty="0" smtClean="0"/>
              <a:t>Candidate demonstrates:</a:t>
            </a:r>
          </a:p>
          <a:p>
            <a:pPr lvl="2"/>
            <a:r>
              <a:rPr lang="en-US" dirty="0" smtClean="0"/>
              <a:t>Expanding repertoire of skills and strategies</a:t>
            </a:r>
          </a:p>
          <a:p>
            <a:pPr lvl="2"/>
            <a:r>
              <a:rPr lang="en-US" dirty="0" smtClean="0"/>
              <a:t>Deepening of rationale and reflection</a:t>
            </a:r>
          </a:p>
          <a:p>
            <a:pPr lvl="2"/>
            <a:r>
              <a:rPr lang="en-US" dirty="0" smtClean="0"/>
              <a:t>Shift from teacher focus to student focus</a:t>
            </a:r>
          </a:p>
          <a:p>
            <a:pPr lvl="2"/>
            <a:r>
              <a:rPr lang="en-US" dirty="0" smtClean="0"/>
              <a:t>Move from whole class to generic groups to individuals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E45B3-2025-8549-902A-EA5A5D3E93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7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524000"/>
            <a:ext cx="68580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quarter" idx="10"/>
          </p:nvPr>
        </p:nvSpPr>
        <p:spPr>
          <a:xfrm>
            <a:off x="6172200" y="3200400"/>
            <a:ext cx="2362200" cy="2362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462462"/>
            <a:ext cx="5029200" cy="5195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3200" y="609600"/>
            <a:ext cx="5029200" cy="3771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5029200"/>
            <a:ext cx="5029200" cy="7377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1524000"/>
            <a:ext cx="3200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81600" y="2514600"/>
            <a:ext cx="3505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81600" y="1524000"/>
            <a:ext cx="3505200" cy="914400"/>
          </a:xfr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0" i="0" kern="120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1828800" y="1524000"/>
            <a:ext cx="6858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5029200"/>
            <a:ext cx="6858000" cy="685800"/>
          </a:xfrm>
        </p:spPr>
        <p:txBody>
          <a:bodyPr>
            <a:normAutofit/>
          </a:bodyPr>
          <a:lstStyle>
            <a:lvl1pPr>
              <a:buNone/>
              <a:defRPr sz="14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2057400" y="1524000"/>
            <a:ext cx="647700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457200"/>
            <a:ext cx="1371600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457200"/>
            <a:ext cx="5334000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3600"/>
            <a:ext cx="6172200" cy="1470025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657600"/>
            <a:ext cx="5638800" cy="1066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438525"/>
            <a:ext cx="655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905000"/>
            <a:ext cx="655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781800" cy="10366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58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524000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24000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2514599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381001"/>
            <a:ext cx="4343400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1" y="1466851"/>
            <a:ext cx="2514600" cy="4324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600201"/>
            <a:ext cx="6858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2" r:id="rId10"/>
    <p:sldLayoutId id="2147483657" r:id="rId11"/>
    <p:sldLayoutId id="2147483663" r:id="rId12"/>
    <p:sldLayoutId id="2147483664" r:id="rId13"/>
    <p:sldLayoutId id="2147483661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rgbClr val="CE1126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50000"/>
              <a:lumOff val="50000"/>
            </a:schemeClr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edTPA</a:t>
            </a:r>
            <a:r>
              <a:rPr lang="en-US" dirty="0" smtClean="0"/>
              <a:t> and Teacher Preparation at ISU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edTPA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erformance-based assessment required for licensure in Illinois</a:t>
            </a:r>
          </a:p>
          <a:p>
            <a:r>
              <a:rPr lang="en-US" dirty="0" smtClean="0"/>
              <a:t>Measures performance in 15 teaching areas</a:t>
            </a:r>
          </a:p>
          <a:p>
            <a:r>
              <a:rPr lang="en-US" dirty="0" smtClean="0"/>
              <a:t>Teacher candidates must show in an electronic portfolio…</a:t>
            </a:r>
          </a:p>
          <a:p>
            <a:pPr lvl="1"/>
            <a:r>
              <a:rPr lang="en-US" dirty="0" smtClean="0"/>
              <a:t>Knowledge of teaching</a:t>
            </a:r>
          </a:p>
          <a:p>
            <a:pPr lvl="1"/>
            <a:r>
              <a:rPr lang="en-US" dirty="0" smtClean="0"/>
              <a:t>Teaching ability</a:t>
            </a:r>
          </a:p>
          <a:p>
            <a:pPr lvl="1"/>
            <a:r>
              <a:rPr lang="en-US" dirty="0" smtClean="0"/>
              <a:t>Reasoning behind teaching decisions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4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Structure of </a:t>
            </a:r>
            <a:r>
              <a:rPr lang="en-US" dirty="0" err="1" smtClean="0"/>
              <a:t>edTPA</a:t>
            </a:r>
            <a:endParaRPr lang="en-US" dirty="0"/>
          </a:p>
        </p:txBody>
      </p:sp>
      <p:pic>
        <p:nvPicPr>
          <p:cNvPr id="6" name="Content Placeholder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68" r="-22568"/>
          <a:stretch>
            <a:fillRect/>
          </a:stretch>
        </p:blipFill>
        <p:spPr>
          <a:xfrm>
            <a:off x="1828800" y="1295400"/>
            <a:ext cx="69342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86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edTPA Rubric </a:t>
            </a:r>
            <a:r>
              <a:rPr lang="en-US" dirty="0"/>
              <a:t>B</a:t>
            </a:r>
            <a:r>
              <a:rPr lang="en-US" dirty="0" smtClean="0"/>
              <a:t>lueprint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1D8019-3A07-46EB-B6F9-205FE2F92A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033977"/>
              </p:ext>
            </p:extLst>
          </p:nvPr>
        </p:nvGraphicFramePr>
        <p:xfrm>
          <a:off x="1250624" y="1472588"/>
          <a:ext cx="6864040" cy="3973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72808"/>
                <a:gridCol w="1372808"/>
                <a:gridCol w="1372808"/>
                <a:gridCol w="1372808"/>
                <a:gridCol w="1372808"/>
              </a:tblGrid>
              <a:tr h="1289564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 name:  Rubric</a:t>
                      </a:r>
                      <a:r>
                        <a:rPr lang="en-US" baseline="0" dirty="0" smtClean="0"/>
                        <a:t> Title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l"/>
                      <a:r>
                        <a:rPr lang="en-US" b="1" baseline="0" dirty="0" smtClean="0"/>
                        <a:t>Guiding Question</a:t>
                      </a:r>
                    </a:p>
                    <a:p>
                      <a:pPr algn="l"/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22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 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 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 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 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5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Struggling</a:t>
                      </a:r>
                      <a:r>
                        <a:rPr lang="en-US" sz="1600" baseline="0" dirty="0" smtClean="0"/>
                        <a:t> candidate, not ready to teach</a:t>
                      </a:r>
                      <a:endParaRPr lang="en-US" sz="1600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Some skill but needs more practice to be teacher-of-record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Acceptable level to begin teaching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Solid foundation of knowledge and skills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Stellar candidate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664" y="5873247"/>
            <a:ext cx="101600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338" y="6021215"/>
            <a:ext cx="2894234" cy="43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ISU’s </a:t>
            </a:r>
            <a:r>
              <a:rPr lang="en-US" dirty="0" err="1" smtClean="0"/>
              <a:t>edTPA</a:t>
            </a:r>
            <a:r>
              <a:rPr lang="en-US" dirty="0" smtClean="0"/>
              <a:t>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3 years of exploration</a:t>
            </a:r>
          </a:p>
          <a:p>
            <a:r>
              <a:rPr lang="en-US" dirty="0" smtClean="0"/>
              <a:t>2 years of all campus piloting</a:t>
            </a:r>
          </a:p>
          <a:p>
            <a:r>
              <a:rPr lang="en-US" dirty="0" smtClean="0"/>
              <a:t>1800+ candidates completed the </a:t>
            </a:r>
            <a:r>
              <a:rPr lang="en-US" dirty="0" err="1" smtClean="0"/>
              <a:t>edTPA</a:t>
            </a:r>
            <a:endParaRPr lang="en-US" dirty="0" smtClean="0"/>
          </a:p>
          <a:p>
            <a:r>
              <a:rPr lang="en-US" dirty="0" smtClean="0"/>
              <a:t>Backwards mapping into course work</a:t>
            </a:r>
          </a:p>
          <a:p>
            <a:r>
              <a:rPr lang="en-US" dirty="0" smtClean="0"/>
              <a:t>Supports during student teaching</a:t>
            </a:r>
          </a:p>
          <a:p>
            <a:r>
              <a:rPr lang="en-US" dirty="0" smtClean="0"/>
              <a:t>Infrastructure to deal with logistics</a:t>
            </a:r>
          </a:p>
          <a:p>
            <a:r>
              <a:rPr lang="en-US" dirty="0" smtClean="0"/>
              <a:t>Professional development for faculty, staff, and K12 partners</a:t>
            </a:r>
          </a:p>
        </p:txBody>
      </p:sp>
    </p:spTree>
    <p:extLst>
      <p:ext uri="{BB962C8B-B14F-4D97-AF65-F5344CB8AC3E}">
        <p14:creationId xmlns:p14="http://schemas.microsoft.com/office/powerpoint/2010/main" val="209489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2015 </a:t>
            </a:r>
            <a:r>
              <a:rPr lang="en-US" dirty="0" err="1" smtClean="0"/>
              <a:t>edTPA</a:t>
            </a:r>
            <a:r>
              <a:rPr lang="en-US" dirty="0" smtClean="0"/>
              <a:t> Performance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080013"/>
              </p:ext>
            </p:extLst>
          </p:nvPr>
        </p:nvGraphicFramePr>
        <p:xfrm>
          <a:off x="1828800" y="1676400"/>
          <a:ext cx="6858000" cy="3987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4500"/>
                <a:gridCol w="1714500"/>
                <a:gridCol w="1714500"/>
                <a:gridCol w="1714500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ISU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State</a:t>
                      </a:r>
                      <a:r>
                        <a:rPr lang="en-US" sz="2400" baseline="0" dirty="0" smtClean="0"/>
                        <a:t> of Illinois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National</a:t>
                      </a:r>
                      <a:endParaRPr lang="en-US" sz="2400" dirty="0"/>
                    </a:p>
                  </a:txBody>
                  <a:tcPr/>
                </a:tc>
              </a:tr>
              <a:tr h="1244600"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Mean Score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43.2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42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43.1</a:t>
                      </a:r>
                      <a:endParaRPr lang="en-US" sz="2400" dirty="0"/>
                    </a:p>
                  </a:txBody>
                  <a:tcPr/>
                </a:tc>
              </a:tr>
              <a:tr h="1244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% of Portfolios Scoring 35 and Higher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87%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81%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84%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77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Elisa Palmer</a:t>
            </a:r>
          </a:p>
          <a:p>
            <a:pPr lvl="1"/>
            <a:r>
              <a:rPr lang="en-US" dirty="0" err="1" smtClean="0"/>
              <a:t>elpalme@ilstu.edu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URed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205</Words>
  <Application>Microsoft Office PowerPoint</Application>
  <PresentationFormat>On-screen Show (4:3)</PresentationFormat>
  <Paragraphs>65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Bold</vt:lpstr>
      <vt:lpstr>Calibri</vt:lpstr>
      <vt:lpstr>Times New Roman</vt:lpstr>
      <vt:lpstr>ISURedWhite</vt:lpstr>
      <vt:lpstr>PowerPoint Presentation</vt:lpstr>
      <vt:lpstr>edTPA and Teacher Preparation at ISU</vt:lpstr>
      <vt:lpstr>edTPA</vt:lpstr>
      <vt:lpstr>Structure of edTPA</vt:lpstr>
      <vt:lpstr>edTPA Rubric Blueprint</vt:lpstr>
      <vt:lpstr>ISU’s edTPA preparation</vt:lpstr>
      <vt:lpstr>Spring 2015 edTPA Performance</vt:lpstr>
      <vt:lpstr>Questions?  </vt:lpstr>
    </vt:vector>
  </TitlesOfParts>
  <Company>Illinois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Macin</dc:creator>
  <cp:lastModifiedBy>Larson, John</cp:lastModifiedBy>
  <cp:revision>29</cp:revision>
  <dcterms:created xsi:type="dcterms:W3CDTF">2010-07-21T14:59:14Z</dcterms:created>
  <dcterms:modified xsi:type="dcterms:W3CDTF">2015-09-18T12:41:14Z</dcterms:modified>
</cp:coreProperties>
</file>